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68" r:id="rId2"/>
    <p:sldId id="287" r:id="rId3"/>
    <p:sldId id="288" r:id="rId4"/>
    <p:sldId id="289" r:id="rId5"/>
    <p:sldId id="282" r:id="rId6"/>
    <p:sldId id="265" r:id="rId7"/>
    <p:sldId id="258" r:id="rId8"/>
    <p:sldId id="259" r:id="rId9"/>
    <p:sldId id="272" r:id="rId10"/>
    <p:sldId id="260" r:id="rId11"/>
    <p:sldId id="277" r:id="rId12"/>
    <p:sldId id="26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393" cy="4977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991" y="1"/>
            <a:ext cx="2972392" cy="4977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r">
              <a:defRPr sz="1200"/>
            </a:lvl1pPr>
          </a:lstStyle>
          <a:p>
            <a:fld id="{373F514B-1B3C-43A1-87FE-4B3220FA3FD3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911"/>
            <a:ext cx="2972393" cy="497763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991" y="9447911"/>
            <a:ext cx="2972392" cy="497763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r">
              <a:defRPr sz="1200"/>
            </a:lvl1pPr>
          </a:lstStyle>
          <a:p>
            <a:fld id="{AEC91426-62EC-4602-9DB2-BEC39C2B2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20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A311FB-DD2B-4195-9C38-45B44403946E}" type="datetimeFigureOut">
              <a:rPr lang="en-US" smtClean="0"/>
              <a:pPr/>
              <a:t>12/4/2015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2EB456-ABB8-4F70-B93E-14D34B99B3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76200"/>
            <a:ext cx="9160476" cy="6705600"/>
            <a:chOff x="0" y="76200"/>
            <a:chExt cx="9160476" cy="6705600"/>
          </a:xfrm>
        </p:grpSpPr>
        <p:sp>
          <p:nvSpPr>
            <p:cNvPr id="4" name="TextBox 3"/>
            <p:cNvSpPr txBox="1"/>
            <p:nvPr/>
          </p:nvSpPr>
          <p:spPr>
            <a:xfrm>
              <a:off x="0" y="2134486"/>
              <a:ext cx="9144000" cy="3185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4000" b="1" dirty="0" smtClean="0">
                  <a:solidFill>
                    <a:schemeClr val="bg2">
                      <a:lumMod val="5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Solar  Home System </a:t>
              </a:r>
            </a:p>
            <a:p>
              <a:pPr algn="ctr">
                <a:lnSpc>
                  <a:spcPct val="150000"/>
                </a:lnSpc>
              </a:pPr>
              <a:r>
                <a:rPr lang="en-US" sz="3600" b="1" dirty="0" smtClean="0">
                  <a:latin typeface="Myanmar3" pitchFamily="18" charset="0"/>
                  <a:ea typeface="Myanmar3" pitchFamily="18" charset="0"/>
                  <a:cs typeface="Myanmar3" pitchFamily="18" charset="0"/>
                </a:rPr>
                <a:t>Standard Specification </a:t>
              </a:r>
            </a:p>
            <a:p>
              <a:pPr algn="ctr">
                <a:lnSpc>
                  <a:spcPct val="150000"/>
                </a:lnSpc>
              </a:pPr>
              <a:r>
                <a:rPr lang="en-US" sz="2800" b="1" dirty="0" smtClean="0">
                  <a:latin typeface="Myanmar3" pitchFamily="18" charset="0"/>
                  <a:ea typeface="Myanmar3" pitchFamily="18" charset="0"/>
                  <a:cs typeface="Myanmar3" pitchFamily="18" charset="0"/>
                </a:rPr>
                <a:t>(</a:t>
              </a:r>
              <a:r>
                <a:rPr lang="en-US" sz="2800" b="1" dirty="0" smtClean="0">
                  <a:solidFill>
                    <a:srgbClr val="FF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Draft for Discussion </a:t>
              </a:r>
              <a:r>
                <a:rPr lang="en-US" sz="2800" b="1" dirty="0" smtClean="0">
                  <a:latin typeface="Myanmar3" pitchFamily="18" charset="0"/>
                  <a:ea typeface="Myanmar3" pitchFamily="18" charset="0"/>
                  <a:cs typeface="Myanmar3" pitchFamily="18" charset="0"/>
                </a:rPr>
                <a:t>)</a:t>
              </a:r>
            </a:p>
            <a:p>
              <a:pPr algn="ctr">
                <a:lnSpc>
                  <a:spcPct val="150000"/>
                </a:lnSpc>
              </a:pPr>
              <a:endPara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yanmar3" pitchFamily="18" charset="0"/>
                <a:ea typeface="Myanmar3" pitchFamily="18" charset="0"/>
                <a:cs typeface="Myanmar3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476" y="762000"/>
              <a:ext cx="9144000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 smtClean="0">
                  <a:solidFill>
                    <a:srgbClr val="0070C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Ministry of Livestock, Fisheries and Rural Development 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 smtClean="0">
                  <a:solidFill>
                    <a:srgbClr val="0070C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Department of Rural Development  </a:t>
              </a:r>
              <a:endParaRPr lang="en-US" sz="2400" b="1" dirty="0">
                <a:solidFill>
                  <a:srgbClr val="0070C0"/>
                </a:solidFill>
                <a:latin typeface="Myanmar3" pitchFamily="18" charset="0"/>
                <a:ea typeface="Myanmar3" pitchFamily="18" charset="0"/>
                <a:cs typeface="Myanmar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0" y="5715000"/>
              <a:ext cx="91440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tabLst>
                  <a:tab pos="120650" algn="l"/>
                  <a:tab pos="6910388" algn="l"/>
                </a:tabLst>
              </a:pPr>
              <a:r>
                <a:rPr lang="en-US" sz="20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	</a:t>
              </a:r>
              <a:r>
                <a:rPr lang="en-US" sz="2000" b="1" dirty="0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Place - </a:t>
              </a:r>
              <a:r>
                <a:rPr lang="en-US" sz="2000" b="1" dirty="0" err="1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Sule</a:t>
              </a:r>
              <a:r>
                <a:rPr lang="en-US" sz="2000" b="1" dirty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</a:t>
              </a:r>
              <a:r>
                <a:rPr lang="en-US" sz="2000" b="1" dirty="0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Shangri-La Hotel </a:t>
              </a:r>
              <a:r>
                <a:rPr lang="en-US" sz="2000" b="1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                                     </a:t>
              </a:r>
              <a:r>
                <a:rPr lang="en-US" sz="2000" b="1" dirty="0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Date-  4 - 12 - 2015       </a:t>
              </a:r>
              <a:r>
                <a:rPr lang="en-US" sz="20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                     </a:t>
              </a:r>
              <a:endParaRPr 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Myanmar3" pitchFamily="18" charset="0"/>
                <a:ea typeface="Myanmar3" pitchFamily="18" charset="0"/>
                <a:cs typeface="Myanmar3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6200" y="76200"/>
              <a:ext cx="8991600" cy="6705600"/>
            </a:xfrm>
            <a:prstGeom prst="roundRect">
              <a:avLst/>
            </a:prstGeom>
            <a:noFill/>
            <a:ln w="57150" cmpd="thickThin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47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76200"/>
            <a:ext cx="35052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Charge controller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609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Certification standards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EC 62509 Ed.1, IEC 62109, IEC 62093 Ed.1.0, IEC 17025, IECEE standard, ISO 9001 certified manufacturer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Solid state photovoltaic charge controller, Pulse Width Modulated(PWM) regulation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Controller shall have a charging regime applicable to battery with voltage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setpoints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preset at factory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Controller shall have LED indicator lights or meter to show state of charge and when the battery is in a charging mode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Controller shall have protection against short circuit of input and output terminals as well as reverse polarity protection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1" name="Picture 7" descr="C:\Users\lenovo\Desktop\solar pan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685800"/>
            <a:ext cx="5715000" cy="3352800"/>
          </a:xfrm>
          <a:prstGeom prst="rect">
            <a:avLst/>
          </a:prstGeom>
          <a:noFill/>
        </p:spPr>
      </p:pic>
      <p:pic>
        <p:nvPicPr>
          <p:cNvPr id="52233" name="Picture 9" descr="C:\Users\lenovo\Desktop\solar syst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572000" y="2895600"/>
            <a:ext cx="4038600" cy="2743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76400" y="15240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Charge Controller configuration 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4038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Sample of charge controller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419600"/>
            <a:ext cx="807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Electronic automatically resettable cut-offs 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required-  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mechanical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fuses are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acceptable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Controller shall be able to safely accept 125% of the module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open-circuit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voltage when battery is removed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3805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35052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LED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luminaires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Certification standards:</a:t>
            </a:r>
          </a:p>
          <a:p>
            <a:pPr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Compliant with Lighting Global Standard, ISO 9001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DC LED lights has at least 240 lumens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lumen efficiency of LED light should be 80 lumen/watt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 minimum 90% of initial lumen output after 2,000 hours or 95% after 1,000 hours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Increase in temperature of heat sink should not be more than 20</a:t>
            </a:r>
            <a:r>
              <a:rPr lang="ar-AE" dirty="0" smtClean="0">
                <a:latin typeface="Times New Roman" pitchFamily="18" charset="0"/>
                <a:cs typeface="Times New Roman" pitchFamily="18" charset="0"/>
              </a:rPr>
              <a:t>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Celsius after one hour operation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Color of LED light shall be white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LED light should be place at a height more 8 feet from ground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light shall be controlled by a separate switch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76200"/>
            <a:ext cx="9144000" cy="6705600"/>
            <a:chOff x="0" y="76200"/>
            <a:chExt cx="9144000" cy="6705600"/>
          </a:xfrm>
        </p:grpSpPr>
        <p:sp>
          <p:nvSpPr>
            <p:cNvPr id="4" name="TextBox 3"/>
            <p:cNvSpPr txBox="1"/>
            <p:nvPr/>
          </p:nvSpPr>
          <p:spPr>
            <a:xfrm>
              <a:off x="0" y="2394972"/>
              <a:ext cx="9144000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3000" b="1" dirty="0" smtClean="0">
                  <a:solidFill>
                    <a:srgbClr val="00206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Technical specifications for </a:t>
              </a:r>
            </a:p>
            <a:p>
              <a:pPr algn="ctr">
                <a:lnSpc>
                  <a:spcPct val="150000"/>
                </a:lnSpc>
              </a:pPr>
              <a:r>
                <a:rPr lang="en-US" sz="3000" b="1" dirty="0" smtClean="0">
                  <a:solidFill>
                    <a:srgbClr val="0070C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public facilities</a:t>
              </a:r>
            </a:p>
            <a:p>
              <a:pPr algn="ctr">
                <a:lnSpc>
                  <a:spcPct val="150000"/>
                </a:lnSpc>
              </a:pPr>
              <a:r>
                <a:rPr lang="en-US" sz="3000" b="1" dirty="0" smtClean="0">
                  <a:latin typeface="Myanmar3" pitchFamily="18" charset="0"/>
                  <a:ea typeface="Myanmar3" pitchFamily="18" charset="0"/>
                  <a:cs typeface="Myanmar3" pitchFamily="18" charset="0"/>
                </a:rPr>
                <a:t>( </a:t>
              </a:r>
              <a:r>
                <a:rPr lang="en-US" sz="3000" b="1" dirty="0" smtClean="0">
                  <a:solidFill>
                    <a:srgbClr val="FF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Draft for Discussion </a:t>
              </a:r>
              <a:r>
                <a:rPr lang="en-US" sz="3000" b="1" dirty="0" smtClean="0">
                  <a:latin typeface="Myanmar3" pitchFamily="18" charset="0"/>
                  <a:ea typeface="Myanmar3" pitchFamily="18" charset="0"/>
                  <a:cs typeface="Myanmar3" pitchFamily="18" charset="0"/>
                </a:rPr>
                <a:t>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0" y="847636"/>
              <a:ext cx="9144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 smtClean="0">
                  <a:solidFill>
                    <a:srgbClr val="0070C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Ministry of  Livestock, Fisheries and Rural Development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Department of Rural Development </a:t>
              </a:r>
              <a:endPara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yanmar3" pitchFamily="18" charset="0"/>
                <a:ea typeface="Myanmar3" pitchFamily="18" charset="0"/>
                <a:cs typeface="Myanmar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0" y="5715000"/>
              <a:ext cx="91440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tabLst>
                  <a:tab pos="120650" algn="l"/>
                  <a:tab pos="6910388" algn="l"/>
                </a:tabLst>
              </a:pPr>
              <a:r>
                <a:rPr lang="en-US" sz="2000" b="1" dirty="0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Place </a:t>
              </a:r>
              <a:r>
                <a:rPr lang="en-US" sz="2000" b="1" dirty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- </a:t>
              </a:r>
              <a:r>
                <a:rPr lang="en-US" sz="2000" b="1" dirty="0" err="1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Sule</a:t>
              </a:r>
              <a:r>
                <a:rPr lang="en-US" sz="2000" b="1" dirty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Shangri-La Hotel</a:t>
              </a:r>
              <a:r>
                <a:rPr lang="en-US" sz="20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   </a:t>
              </a:r>
              <a:r>
                <a:rPr lang="en-US" sz="20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                                   </a:t>
              </a:r>
              <a:r>
                <a:rPr lang="en-US" b="1" dirty="0" smtClean="0">
                  <a:solidFill>
                    <a:srgbClr val="C00000"/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Date  - 4  - 12 - 2015       </a:t>
              </a:r>
              <a:r>
                <a:rPr lang="en-US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Myanmar3" pitchFamily="18" charset="0"/>
                  <a:ea typeface="Myanmar3" pitchFamily="18" charset="0"/>
                  <a:cs typeface="Myanmar3" pitchFamily="18" charset="0"/>
                </a:rPr>
                <a:t>                       </a:t>
              </a:r>
              <a:endPara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Myanmar3" pitchFamily="18" charset="0"/>
                <a:ea typeface="Myanmar3" pitchFamily="18" charset="0"/>
                <a:cs typeface="Myanmar3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6200" y="76200"/>
              <a:ext cx="8991600" cy="6705600"/>
            </a:xfrm>
            <a:prstGeom prst="roundRect">
              <a:avLst/>
            </a:prstGeom>
            <a:noFill/>
            <a:ln w="57150" cmpd="thickThin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763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Minimum size of components for Public Facilities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923221"/>
              </p:ext>
            </p:extLst>
          </p:nvPr>
        </p:nvGraphicFramePr>
        <p:xfrm>
          <a:off x="76201" y="924561"/>
          <a:ext cx="8991600" cy="593343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52599"/>
                <a:gridCol w="914400"/>
                <a:gridCol w="990600"/>
                <a:gridCol w="762000"/>
                <a:gridCol w="533400"/>
                <a:gridCol w="685800"/>
                <a:gridCol w="990600"/>
                <a:gridCol w="990600"/>
                <a:gridCol w="685800"/>
                <a:gridCol w="6858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Description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Design load 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grouth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Wh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/day)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Minimum PV array (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Wp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Mimimum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Battery</a:t>
                      </a:r>
                    </a:p>
                    <a:p>
                      <a:pPr algn="ctr"/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(Ah@C</a:t>
                      </a:r>
                      <a:r>
                        <a:rPr lang="en-US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@V)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Battery 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DoD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MinimumCharge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controller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Minimum Inverter (VA)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Battery Fuse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Led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(Qty)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 -1 classroom 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257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 -2 admin+1 classroom(20’x24’)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726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School-3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Admin+ 2 rooms(20’x24’)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897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375Wp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306VA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School-4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Admin+3rooms(20’x24’)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1154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475Wp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408VA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School-5 Admin+3rooms(30’x24’)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1411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575Wp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533VA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School-6 Admin+4rooms(30’x24’)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1668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675Wp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350Ah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658VA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School-7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Admin+5rooms(30’x24’)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1925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775Wp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783VA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Rural health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centre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692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Sub-rural health centre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432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Streetlight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147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Pagoda lighting 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383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1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x </a:t>
                      </a:r>
                      <a:r>
                        <a:rPr lang="en-US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dormitary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or ward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120Wp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55Ah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100VA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1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8392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3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School -1 1 classroom (Example)</a:t>
            </a:r>
            <a:endParaRPr lang="en-US" sz="2400" b="1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Design load demand: 275Wh/day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Minimum power of solar PV array:  120Wp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Minimum battery storage capacity :   24V/55Ah (75%DoD-,fuse 6A 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Charge controller     : 24V/6A (PWM type)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Inverter: 100VA (sine wave inverter)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AC interior LED : 720 lumen  (strip luminaries-8 </a:t>
            </a:r>
            <a:r>
              <a:rPr lang="en-US" sz="2200" dirty="0" err="1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nos</a:t>
            </a: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AC exterior LED: 550 lumen  ( bulkhead luminaries- 1nos 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A wiring kit of appropriate size for All DC and AC wiring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Balance of system materials including: array mounting structure, battery box, battery fuse, AC distribution board, AC </a:t>
            </a:r>
            <a:r>
              <a:rPr lang="en-US" sz="2200" dirty="0" err="1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earthing</a:t>
            </a:r>
            <a:r>
              <a:rPr lang="en-US" sz="22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, light switches, AC socket points, User Manual and O&amp;M manual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6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Public streetlight systems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Design load demand: 147Wh/day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Minimum PV array: 70Wp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Minimum Battery: 12V, 26Ah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Minimum charge controller:  12V, 6A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DC LED lamp: 1 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nos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, at least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1200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lumens(12W), minimum 100lumens/watt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25,000  hour life to 80% of initial lumen output. 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Li-ion batteries are preferred. Battery life is at least 1500 charge-discharge cycles or 4 years. 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Battery capacity  for on-time of a full 14 hours per day 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Streetlight unit shall switch on automatically at night and off during daylight hours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controller should control load switching using daylight sensing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Concrete or wooden pole shall be suitable for mounting of 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luminaire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at the 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sepecifie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5m 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heigh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above ground level 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1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Continue-          Public streetlight systems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Integrated housing for complete streetlight unit: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Integrated housing for the lamp, PV module, charge controller, battery and electrical components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housing shall be corrosion protected, lockable, ventilated, and tamper proof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enclosure containing charge controller and battery shall be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minimise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heat transfer to the battery.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streetlight head mounting at shall attach at the top of the pole and the array to be oriented 10˚ to the horizontal.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Continue</a:t>
            </a: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           </a:t>
            </a:r>
            <a:r>
              <a:rPr lang="en-US" sz="28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Public streetlight systems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Separate lamp head, PV module and battery enclosure: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solar array shall be mounted on an array mounting frame which attaches to the top of the pole and fixed angle of tilt of 10˚ to the horizontal.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charge controller, battery and battery enclosure shall be shaded and out of direct sunlight. The battery enclosure shall be corrosion protected, lockable, ventilated, and tamper proof  housing.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battery and charge controller shall be mounted at the top of the pole in the shade of the solar array and the battery enclosure shall have a double skin to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minimise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heat transfer to the battery via the sun.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8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PV Modules for public facilities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Certification Standards :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ICE 61215(2005-04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:  Design qualification and type approval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Crystalline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silicon terrestrial PV Modules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PV array consists of one or more Mono-crystalline or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oly-crystalline Modules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Thin film modules are not acceptable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Rated power of each modules shall be at least 75Wp (except of streetlights)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Only three standard sizes of modules shall be used to facilitate spares and parts management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839200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32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System-1</a:t>
            </a: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power of solar PV array:  30Wp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battery storage capacity :   12V/20Ah (Lead-acid)(50%DoD)</a:t>
            </a:r>
          </a:p>
          <a:p>
            <a:pPr marL="4000500" lvl="8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   :   12V/12Ah (Li-ion)(90% </a:t>
            </a:r>
            <a:r>
              <a:rPr lang="en-US" sz="20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DoD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Charge controller     : 12V/2A (PWM type)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DC LED lumens: 240 Lumens ( 80lumen/watt)- 3nos -3.5hr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DC socket outlet      : USB type  ( for cell-phone charging – 2.5hr)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12V/2A DC socket outlet: 15W DC TV (1.2hr)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A wiring kit of appropriate size for All DC wiring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Balance of system materials including: mounting structure, battery box, battery fuse, cabling, light switches, User Manual and O&amp;M manual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Continue</a:t>
            </a: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     PV module for public facilities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All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PV modules within an array shall be the same type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Each Module must be factory equipped with either weather-proof junction box or  a sealed weather proof termination  for safe and solid wiring connection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Crystalline Modules have a minimum of 36 cells connected in series for 12V batteries and 72 cells for 24V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batteries 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Rated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output tolerance of  PV modules shall be positive only. Negative tolerance are not allowed.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Warranty: (20) years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Modules shall produce at least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80% of its nominal rated output  at STC for at least 20 years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4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Batteries for public facilities</a:t>
            </a: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Certification standards: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ICE 61427 Ed. 2.0(2004-05) ‘Secondary Cells and Batteries for Photovoltaic Energy  Systems(PVES)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60896-11,Ed 1.0(2002): ‘Stationary lead-acid batteries’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60896-21 and 22 Ed 1(2004);’ Stationary lead-acid batteries’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Certificates or equivalent standards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i.e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IEEE, may be proposed by suppliers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Certificates for batteries will be accepted from same manufacturer and range, but of different capacity due to use of different numbers of plates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3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Continue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-     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Batteries for public facilities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Lead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acid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: deep-cycle, heavy-duty, tubular positive plate, with immobilized electrolyte and valve regulated operation (75% maximum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loadshed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DoD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Lead acid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: deep-cycle, heavy-duty, tubular positive plate, with vented and flooded electrolyte cell( 75%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loadshed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DoD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Li-ion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: deep-cycle, heavy-duty, sealed ( 90% maximum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loadshed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DoD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Battery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cycle life at 50% daily depth-of-discharge (DOD) must exceed 1,800 cycles when tested in terms of IEC 61427 Ed. 2.0</a:t>
            </a:r>
          </a:p>
          <a:p>
            <a:pPr algn="just">
              <a:lnSpc>
                <a:spcPct val="150000"/>
              </a:lnSpc>
            </a:pPr>
            <a:endParaRPr lang="en-US" sz="2000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4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Charge </a:t>
            </a:r>
            <a:r>
              <a:rPr lang="en-US" sz="2800" b="1" dirty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Controllers for public facilities</a:t>
            </a:r>
            <a:endParaRPr lang="en-US" sz="2800" dirty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Certification standards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EC 62509 Ed.1: Performance and functioning of PV battery charge controllers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62109: Safety of power converters for use in PV power systems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62093 Ed. 1.0: Environmental reliability testing-Design qualification and type approval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IECEE standard charge controller -PVRS6A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Solid  state photovoltaic charge controller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Pulse width modulated (PWM) regulation type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21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Inverters for public facilities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Certification Standards :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62109 Safety of power converters for use in photovoltaic(PV )power systems.Part2: particular requirements for inverters.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61683 Ed. 2.0: Photovoltaic systems- Power conditioners-Procedure for measuring efficiency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IECEE,PVRS8A ‘Inverters for photovoltaic(PV) stand-alone systems’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For noise and emission , the following shall apply: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CISPR 22 Radio disturbance characteristics-limits and methods of measurement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 smtClean="0">
              <a:solidFill>
                <a:srgbClr val="002060"/>
              </a:solidFill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0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1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915400" cy="858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Continue-                          Inverters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61000-4-2 Electromagnetic compatibility(EMC) Testing and measurement techniques-electrostatic discharge immunity test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IEC 61000-4-3 Electromagnetic compatibility (EMC) Testing and measurement techniques radiated, radio frequency, electromagnetic field immunity test.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Only inverters with sine-wave outputs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Only inverters with full galvanic isolation between DC and AC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Sine wave inverters shall generate a sine-wave output of 230VAC +/- 5% and frequency of 50Hz +/- 0.5%.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The real power(kW) output of the inverter shall not less than the rated kVA multiplied times 0.8(power factor). 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34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6868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LED interior/exterior luminaries(AC and DC)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Certification Standards :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Illumination Engineering Society’s(IES)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IES-LM-79-08  Approved method of electrical and photometric measurements for solid state lighting products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IES-LM-80-08 Approved method for measuring lumen maintenance of LED light sources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LED lights only (AC LED , DC LED only for street lights)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For AC LED, Energy star(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US,Canada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), Australian Energy Rating for appliances and European  Eco-label for light bulbs certifications are allowable. </a:t>
            </a:r>
          </a:p>
          <a:p>
            <a:pPr algn="just">
              <a:lnSpc>
                <a:spcPct val="150000"/>
              </a:lnSpc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sz="2800" b="1" dirty="0" smtClean="0">
              <a:solidFill>
                <a:srgbClr val="00206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1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eeting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47750"/>
            <a:ext cx="6629400" cy="49720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1143000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25000"/>
                  </a:schemeClr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“Thank You for your attention ”</a:t>
            </a:r>
            <a:endParaRPr lang="en-US" sz="4000" b="1" dirty="0">
              <a:solidFill>
                <a:schemeClr val="accent3">
                  <a:lumMod val="25000"/>
                </a:schemeClr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7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839200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32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System-2</a:t>
            </a: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power of solar PV array:  45Wp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battery storage capacity :   12V/30Ah (Lead-acid)(50%DoD)</a:t>
            </a:r>
          </a:p>
          <a:p>
            <a:pPr marL="4000500" lvl="8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   :   12V/16Ah (Li-ion)(90% </a:t>
            </a:r>
            <a:r>
              <a:rPr lang="en-US" sz="20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DoD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Charge controller     : 12V/3A (PWM type)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DC LED lumens: 240 Lumens ( 80lumen/watt)- 4nos -4hr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DC socket outlet      : USB type  ( for cell-phone charging – 2.5hr)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12V/2A DC socket outlet: 15W DC TV (1.8hr)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A wiring kit of appropriate size for All DC wiring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Balance of system materials including: mounting structure, battery box, battery fuse, cabling, light switches, User Manual and O&amp;M manual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839200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32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System-3</a:t>
            </a: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power of solar PV array:  60Wp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battery storage capacity :   12V/40Ah (Lead-acid)(50%DoD)</a:t>
            </a:r>
          </a:p>
          <a:p>
            <a:pPr marL="4000500" lvl="8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   :   12V/23Ah (Li-ion)(90% </a:t>
            </a:r>
            <a:r>
              <a:rPr lang="en-US" sz="20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DoD</a:t>
            </a: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Charge controller     : 12V/5A (PWM type)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Minimum DC LED lumens: 240 Lumens ( 80lumen/watt)- 5nos -5hr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DC socket outlet      : USB type  ( for cell-phone charging – 2.5hr)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12V/2A DC socket outlet: 15W DC TV (3hr)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A wiring kit of appropriate size for All DC wiring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r>
              <a:rPr lang="en-US" sz="20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Balance of system materials including: mounting structure, battery box, battery fuse, cabling, light switches, User Manual and O&amp;M manual</a:t>
            </a:r>
          </a:p>
          <a:p>
            <a:pPr marL="342900" indent="-342900"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  <a:tabLst>
                <a:tab pos="463550" algn="l"/>
              </a:tabLst>
            </a:pPr>
            <a:endParaRPr lang="en-US" sz="24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35052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PV modules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66294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Certification standards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Crystalline Modules: Mono-crystalline , Poly-crystalline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IEC 61215 (2005-04),IEC 61646 certified module,  ISO 9001 certification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Crystalline Modules have 36 cells for 12V batteries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Tolerance of rated output of PV modules offered shall be positive only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Warranty: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years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41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71596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Continue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               PV modules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Solar Module shall be warranted to produce at least 80% of rated peak watt output for at least 10 years.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Solar module should have a full replacement warranty if it fails within one year due to manufacturing or material defect. </a:t>
            </a:r>
            <a:endParaRPr lang="en-US" sz="31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sz="31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The </a:t>
            </a:r>
            <a:r>
              <a:rPr lang="en-US" sz="3100" dirty="0">
                <a:latin typeface="Myanmar3" pitchFamily="18" charset="0"/>
                <a:ea typeface="Myanmar3" pitchFamily="18" charset="0"/>
                <a:cs typeface="Myanmar3" pitchFamily="18" charset="0"/>
              </a:rPr>
              <a:t>module shall be labeled indicating at a minimum Manufacturer, Model Number, Serial Number, Peak Watt Ratting, Voltage and Current at peak power, Open Circuit Voltage and Short Circuit Current of each </a:t>
            </a:r>
            <a:r>
              <a:rPr lang="en-US" sz="31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module.</a:t>
            </a:r>
          </a:p>
          <a:p>
            <a:pPr algn="just">
              <a:buFont typeface="Wingdings" pitchFamily="2" charset="2"/>
              <a:buChar char="ü"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4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35052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Batteries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60198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Certification standards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IEC 61427 Ed. 2.0 (2004-05), IEC 60896-11; Ed 1.0 (2002), IEC 60896-21 and 22 Ed 1 (2004) ,ISO 9001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Certificates or equivalent standards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IEEE, may be proposed by suppliers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Lead-acid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deep-cycle, heavy-duty, tubular positive plate, with immobilized electrolyte  and valve regulated operation(75%)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loadshed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Lead-acid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deep-cycle, heavy duty, tubular positive plate with vented and flooded electrolyte cell(75%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loadshed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Li-ion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 deep-cycle, heavy-duty, sealed( 90% maximum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loadshed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5334000" cy="7159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Continue-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Batteries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Battery capacity shall not be less than 80% of rated capacity over a period of 18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months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12V Lead acid battery wet weight of at least 0.35kg per rated ampere-hour(C/10rate)(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58Ah battery must weigh at least 58 x 0.35 = 20.3 kg)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Battery cycle life at 50% daily depth-of-discharge (DOD) must exceed 1,800 cycles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Battery shall offer at least a four year useful life </a:t>
            </a:r>
          </a:p>
          <a:p>
            <a:pPr>
              <a:lnSpc>
                <a:spcPct val="15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84582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indent="-342900" algn="just"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v"/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The battery shall be housed in a vented compartment.</a:t>
            </a:r>
          </a:p>
          <a:p>
            <a:pPr marL="458788" indent="-342900" algn="just"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v"/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All parts of the compartment subject to battery acid contact shall be acid resistant.</a:t>
            </a:r>
          </a:p>
          <a:p>
            <a:pPr marL="458788" indent="-342900" algn="just"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v"/>
            </a:pPr>
            <a:r>
              <a:rPr lang="en-US" sz="24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This compartment shall be built strong enough to accommodate the weight of the battery.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38200" y="3505200"/>
            <a:ext cx="7848600" cy="2667000"/>
            <a:chOff x="457200" y="3048000"/>
            <a:chExt cx="7086600" cy="2667000"/>
          </a:xfrm>
        </p:grpSpPr>
        <p:pic>
          <p:nvPicPr>
            <p:cNvPr id="4098" name="Picture 2" descr="C:\Users\User\Downloads\111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3048000"/>
              <a:ext cx="1828800" cy="2667000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  <p:pic>
          <p:nvPicPr>
            <p:cNvPr id="4099" name="Picture 3" descr="C:\Users\User\Downloads\ark-powerpack-2-2.jpeg"/>
            <p:cNvPicPr>
              <a:picLocks noChangeAspect="1" noChangeArrowheads="1"/>
            </p:cNvPicPr>
            <p:nvPr/>
          </p:nvPicPr>
          <p:blipFill>
            <a:blip r:embed="rId3"/>
            <a:srcRect l="9744" t="5128" r="10256" b="2564"/>
            <a:stretch>
              <a:fillRect/>
            </a:stretch>
          </p:blipFill>
          <p:spPr bwMode="auto">
            <a:xfrm>
              <a:off x="2362200" y="3048000"/>
              <a:ext cx="3276600" cy="2667000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  <p:pic>
          <p:nvPicPr>
            <p:cNvPr id="4100" name="Picture 4" descr="C:\Users\User\Downloads\DCP_116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3048000"/>
              <a:ext cx="1828800" cy="2667000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</p:grpSp>
      <p:sp>
        <p:nvSpPr>
          <p:cNvPr id="8" name="TextBox 7"/>
          <p:cNvSpPr txBox="1"/>
          <p:nvPr/>
        </p:nvSpPr>
        <p:spPr>
          <a:xfrm>
            <a:off x="3387978" y="625592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Fig 2.Sample of Battery</a:t>
            </a:r>
            <a:endParaRPr lang="en-US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8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673</TotalTime>
  <Words>2275</Words>
  <Application>Microsoft Office PowerPoint</Application>
  <PresentationFormat>On-screen Show (4:3)</PresentationFormat>
  <Paragraphs>341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PowerPoint Presentation</vt:lpstr>
      <vt:lpstr>PowerPoint Presentation</vt:lpstr>
      <vt:lpstr>PowerPoint Presentation</vt:lpstr>
      <vt:lpstr>PowerPoint Presentation</vt:lpstr>
      <vt:lpstr>PV modules</vt:lpstr>
      <vt:lpstr>Continue -               PV modules</vt:lpstr>
      <vt:lpstr>Batteries</vt:lpstr>
      <vt:lpstr>Continue-                      Batteries</vt:lpstr>
      <vt:lpstr>PowerPoint Presentation</vt:lpstr>
      <vt:lpstr>Charge controller</vt:lpstr>
      <vt:lpstr>PowerPoint Presentation</vt:lpstr>
      <vt:lpstr>LED luminaires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 modules</dc:title>
  <dc:creator>Planning</dc:creator>
  <cp:lastModifiedBy>Aspire</cp:lastModifiedBy>
  <cp:revision>194</cp:revision>
  <cp:lastPrinted>2015-12-04T01:52:30Z</cp:lastPrinted>
  <dcterms:created xsi:type="dcterms:W3CDTF">2015-11-30T07:18:24Z</dcterms:created>
  <dcterms:modified xsi:type="dcterms:W3CDTF">2015-12-04T02:04:58Z</dcterms:modified>
</cp:coreProperties>
</file>